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5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7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0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4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8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115C-C4D8-4D95-A44B-95A7BB23F76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rtadha130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57150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مكائن وآلات زراعية  </a:t>
            </a: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ar-IQ" sz="4000" dirty="0" smtClean="0"/>
              <a:t>المدرس الدكتور مرتضى عبد العظيم عبد النبي </a:t>
            </a:r>
            <a:br>
              <a:rPr lang="ar-IQ" sz="4000" dirty="0" smtClean="0"/>
            </a:br>
            <a:r>
              <a:rPr lang="ar-IQ" sz="4000" dirty="0" smtClean="0">
                <a:solidFill>
                  <a:srgbClr val="00B050"/>
                </a:solidFill>
              </a:rPr>
              <a:t>قسم المكائن والآلات الزراعية </a:t>
            </a: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ar-IQ" sz="4000" dirty="0" smtClean="0"/>
              <a:t>كلية الزراعة </a:t>
            </a:r>
            <a:br>
              <a:rPr lang="ar-IQ" sz="4000" dirty="0" smtClean="0"/>
            </a:br>
            <a:r>
              <a:rPr lang="ar-IQ" sz="4000" dirty="0" smtClean="0">
                <a:solidFill>
                  <a:srgbClr val="00B050"/>
                </a:solidFill>
              </a:rPr>
              <a:t>جامعة البصرة </a:t>
            </a: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ar-IQ" sz="4000" dirty="0" smtClean="0"/>
              <a:t>البصرة </a:t>
            </a:r>
            <a:br>
              <a:rPr lang="ar-IQ" sz="4000" dirty="0" smtClean="0"/>
            </a:br>
            <a:r>
              <a:rPr lang="ar-IQ" sz="4000" dirty="0" smtClean="0">
                <a:solidFill>
                  <a:srgbClr val="00B050"/>
                </a:solidFill>
              </a:rPr>
              <a:t>العراق </a:t>
            </a: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en-US" sz="4000" dirty="0" smtClean="0">
                <a:hlinkClick r:id="rId2"/>
              </a:rPr>
              <a:t>murtadha130@gmail.com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479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اختبار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6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b="1" dirty="0" smtClean="0"/>
              <a:t>المحاضرة الاولى </a:t>
            </a:r>
            <a:r>
              <a:rPr lang="ar-IQ" sz="4800" b="1" dirty="0" smtClean="0"/>
              <a:t/>
            </a:r>
            <a:br>
              <a:rPr lang="ar-IQ" sz="4800" b="1" dirty="0" smtClean="0"/>
            </a:br>
            <a:r>
              <a:rPr lang="ar-IQ" sz="4800" b="1" dirty="0" smtClean="0">
                <a:solidFill>
                  <a:srgbClr val="00B050"/>
                </a:solidFill>
              </a:rPr>
              <a:t>الساحبات الزراعية 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8956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 </a:t>
            </a:r>
            <a:r>
              <a:rPr lang="ar-IQ" dirty="0" smtClean="0">
                <a:solidFill>
                  <a:srgbClr val="C00000"/>
                </a:solidFill>
              </a:rPr>
              <a:t>في هذه المحاضرة سوف نتطرق الى </a:t>
            </a:r>
          </a:p>
          <a:p>
            <a:pPr algn="r" rtl="1"/>
            <a:r>
              <a:rPr lang="ar-IQ" sz="3600" b="1" dirty="0" smtClean="0">
                <a:solidFill>
                  <a:schemeClr val="accent4">
                    <a:lumMod val="50000"/>
                  </a:schemeClr>
                </a:solidFill>
              </a:rPr>
              <a:t>تعريف الساحبة </a:t>
            </a:r>
          </a:p>
          <a:p>
            <a:pPr algn="r" rtl="1"/>
            <a:r>
              <a:rPr lang="ar-IQ" sz="3600" b="1" dirty="0" smtClean="0">
                <a:solidFill>
                  <a:schemeClr val="accent4">
                    <a:lumMod val="50000"/>
                  </a:schemeClr>
                </a:solidFill>
              </a:rPr>
              <a:t>الشروط الواجب توفرها في الساحبات  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5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مقدمة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>
                <a:solidFill>
                  <a:schemeClr val="accent3">
                    <a:lumMod val="50000"/>
                  </a:schemeClr>
                </a:solidFill>
              </a:rPr>
              <a:t>تقسم المكائن والآلات الزراعية حسب الغرض من الاستخدام</a:t>
            </a:r>
            <a:r>
              <a:rPr lang="ar-IQ" dirty="0"/>
              <a:t>.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</a:rPr>
              <a:t>فمنها ما يتعامل مع التربة ومنها ما يختص بالنبات ومنها ما يتعامل مع الاثنين معاً بالإضافة الى الآلات المتخصصة بالتصنيع الغذائي والآت الانتاج الحيواني</a:t>
            </a:r>
            <a:r>
              <a:rPr lang="ar-IQ" dirty="0" smtClean="0"/>
              <a:t>.</a:t>
            </a:r>
          </a:p>
          <a:p>
            <a:pPr marL="0" indent="0" algn="r" rtl="1">
              <a:buNone/>
            </a:pPr>
            <a:r>
              <a:rPr lang="ar-IQ" dirty="0" smtClean="0"/>
              <a:t> </a:t>
            </a:r>
            <a:r>
              <a:rPr lang="ar-IQ" dirty="0" smtClean="0">
                <a:solidFill>
                  <a:schemeClr val="accent2">
                    <a:lumMod val="50000"/>
                  </a:schemeClr>
                </a:solidFill>
              </a:rPr>
              <a:t>لذا </a:t>
            </a:r>
            <a:r>
              <a:rPr lang="ar-IQ" dirty="0">
                <a:solidFill>
                  <a:schemeClr val="accent2">
                    <a:lumMod val="50000"/>
                  </a:schemeClr>
                </a:solidFill>
              </a:rPr>
              <a:t>من المهم ان يلم </a:t>
            </a:r>
            <a:r>
              <a:rPr lang="ar-IQ" dirty="0" smtClean="0">
                <a:solidFill>
                  <a:schemeClr val="accent2">
                    <a:lumMod val="50000"/>
                  </a:schemeClr>
                </a:solidFill>
              </a:rPr>
              <a:t>الطالب بهذه </a:t>
            </a:r>
            <a:r>
              <a:rPr lang="ar-IQ" dirty="0">
                <a:solidFill>
                  <a:schemeClr val="accent2">
                    <a:lumMod val="50000"/>
                  </a:schemeClr>
                </a:solidFill>
              </a:rPr>
              <a:t>الآلات ولو بصورة موجزة وان يكون على معرفة بتراكيبها </a:t>
            </a:r>
            <a:r>
              <a:rPr lang="ar-IQ" dirty="0" smtClean="0">
                <a:solidFill>
                  <a:schemeClr val="accent2">
                    <a:lumMod val="50000"/>
                  </a:schemeClr>
                </a:solidFill>
              </a:rPr>
              <a:t>وطريقة استخدامها </a:t>
            </a:r>
            <a:r>
              <a:rPr lang="ar-IQ" dirty="0">
                <a:solidFill>
                  <a:schemeClr val="accent2">
                    <a:lumMod val="50000"/>
                  </a:schemeClr>
                </a:solidFill>
              </a:rPr>
              <a:t>وطبيعة عملها.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3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الساحبات الزراعية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4384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dirty="0"/>
              <a:t>تعتبر الساحبة الزراعية مصدر القدرة في الحقل، فهي المصدر المتحرك لتوليد القدرة التي تستخدم في سحب او دفع او ادارة الآلات الزراعية المختلفة. </a:t>
            </a: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4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dirty="0" smtClean="0"/>
              <a:t>ويمكن ايجاز وضائف الساحبات الزراعية بالنقاط التالية</a:t>
            </a:r>
            <a:br>
              <a:rPr lang="ar-IQ" sz="3600" dirty="0" smtClean="0"/>
            </a:b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سحب الآلات الزراعية مثل المحاريث والامشاط والآت تسطير البذور والآت استصلاح الاراضي وغيرها.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سحب الآلات الزراعية مع تشغيل بعض اجزاءها في نفس الوقت بواسطة عمود الادارة الخلفي للساحبة كما في المحاريث الدورانية والآت الحصاد والآت الرش والتعفير والآت قلع البطاطا وغيرها </a:t>
            </a:r>
          </a:p>
        </p:txBody>
      </p:sp>
    </p:spTree>
    <p:extLst>
      <p:ext uri="{BB962C8B-B14F-4D97-AF65-F5344CB8AC3E}">
        <p14:creationId xmlns:p14="http://schemas.microsoft.com/office/powerpoint/2010/main" val="155513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91000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IQ" sz="2700" dirty="0" smtClean="0">
                <a:solidFill>
                  <a:prstClr val="black"/>
                </a:solidFill>
              </a:rPr>
              <a:t>3</a:t>
            </a:r>
            <a:r>
              <a:rPr lang="en-US" sz="2700" dirty="0" smtClean="0">
                <a:solidFill>
                  <a:prstClr val="black"/>
                </a:solidFill>
              </a:rPr>
              <a:t> .</a:t>
            </a:r>
            <a:r>
              <a:rPr lang="ar-IQ" sz="2700" dirty="0" smtClean="0">
                <a:solidFill>
                  <a:prstClr val="black"/>
                </a:solidFill>
              </a:rPr>
              <a:t>ادارة </a:t>
            </a:r>
            <a:r>
              <a:rPr lang="ar-IQ" sz="2700" dirty="0">
                <a:solidFill>
                  <a:prstClr val="black"/>
                </a:solidFill>
              </a:rPr>
              <a:t>الآلات الثابتة عن طريق عمود الادارة المتصلة بالجرار، مثل مضخات الري والات جرش الاعلاف وتقطيع البرسيم والات الدراس.</a:t>
            </a:r>
          </a:p>
          <a:p>
            <a:pPr marL="0" lvl="0" indent="0" algn="r" rtl="1">
              <a:buNone/>
            </a:pPr>
            <a:r>
              <a:rPr lang="ar-IQ" sz="2700" dirty="0" smtClean="0">
                <a:solidFill>
                  <a:prstClr val="black"/>
                </a:solidFill>
              </a:rPr>
              <a:t>4</a:t>
            </a:r>
            <a:r>
              <a:rPr lang="en-US" sz="2700" dirty="0" smtClean="0">
                <a:solidFill>
                  <a:prstClr val="black"/>
                </a:solidFill>
              </a:rPr>
              <a:t>.</a:t>
            </a:r>
            <a:r>
              <a:rPr lang="ar-IQ" sz="2700" dirty="0" smtClean="0">
                <a:solidFill>
                  <a:prstClr val="black"/>
                </a:solidFill>
              </a:rPr>
              <a:t> سحب </a:t>
            </a:r>
            <a:r>
              <a:rPr lang="ar-IQ" sz="2700" dirty="0">
                <a:solidFill>
                  <a:prstClr val="black"/>
                </a:solidFill>
              </a:rPr>
              <a:t>المقطورات المختلفة والتي يمكن استخدامها في نقل المحاصيل الزراعية والاسمدة والبذور والعمال وغير ذلك.</a:t>
            </a:r>
          </a:p>
          <a:p>
            <a:pPr marL="0" lvl="0" indent="0" algn="r" rtl="1">
              <a:buNone/>
            </a:pPr>
            <a:r>
              <a:rPr lang="ar-IQ" sz="2700" dirty="0" smtClean="0">
                <a:solidFill>
                  <a:prstClr val="black"/>
                </a:solidFill>
              </a:rPr>
              <a:t>5</a:t>
            </a:r>
            <a:r>
              <a:rPr lang="en-US" sz="2700" dirty="0" smtClean="0">
                <a:solidFill>
                  <a:prstClr val="black"/>
                </a:solidFill>
              </a:rPr>
              <a:t>.</a:t>
            </a:r>
            <a:r>
              <a:rPr lang="ar-IQ" sz="2700" dirty="0" smtClean="0">
                <a:solidFill>
                  <a:prstClr val="black"/>
                </a:solidFill>
              </a:rPr>
              <a:t> دفع </a:t>
            </a:r>
            <a:r>
              <a:rPr lang="ar-IQ" sz="2700" dirty="0">
                <a:solidFill>
                  <a:prstClr val="black"/>
                </a:solidFill>
              </a:rPr>
              <a:t>الات مركبة في مقدمة الجرار مثل سلاح البلدوزر</a:t>
            </a:r>
            <a:endParaRPr lang="en-US" sz="2700" dirty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الشروط الواجب توفرها في الساحبات الزراعية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810000"/>
          </a:xfrm>
        </p:spPr>
        <p:txBody>
          <a:bodyPr>
            <a:normAutofit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b="1" dirty="0">
                <a:solidFill>
                  <a:srgbClr val="002060"/>
                </a:solidFill>
              </a:rPr>
              <a:t>يجب ان تكون ذات قوة سحب كبيرة تمكنها من معادلة مقاومة الآلات التي تربط بها.</a:t>
            </a:r>
            <a:endParaRPr lang="en-US" b="1" dirty="0">
              <a:solidFill>
                <a:srgbClr val="002060"/>
              </a:solidFill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IQ" b="1" dirty="0">
                <a:solidFill>
                  <a:schemeClr val="accent4"/>
                </a:solidFill>
              </a:rPr>
              <a:t>العجلات القائدة للساحبة يجرى تصميمها بشكل يضمن اقل ما يمكن من الانزلاق في الاراضي الرخوة، لان الانزلاق الكبير يؤدي الى خفض كفاءة وانتاجية الساحبة</a:t>
            </a:r>
            <a:r>
              <a:rPr lang="ar-IQ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5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IQ" dirty="0" smtClean="0"/>
              <a:t>4.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يجب ان تكون العجلات بمقاييس ومسافات فيما بينها يضمن عدم احداث تلف للنباتات اثناء اعمال خدمة المحصول وسير الساحبة بين خطوط زراعة المحاصيل.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5. سرعة الساحبة يجب ان تتناسب مع سرعة تشغيل الالة الزراعية المرتبطة معها كما ان نظام عملها يكون كمجموعة ميكنية متكاملة.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ar-IQ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تكون الساحبات ذات وزن قليل نسبياً قدر الامكان لضمان عدم دكها للتربة.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3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b="1" dirty="0" smtClean="0">
                <a:solidFill>
                  <a:srgbClr val="C00000"/>
                </a:solidFill>
              </a:rPr>
              <a:t>الخلاصة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تطرقنا في هذه المحاضرة الى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</a:rPr>
              <a:t>تعريف الساحبة الزراعية 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</a:rPr>
              <a:t>الوضائف التي يمكن ان تقوم بها الساحبة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</a:rPr>
              <a:t>الشروط الواجب توفرها في الساحبات الزراعية 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014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339</Words>
  <Application>Microsoft Office PowerPoint</Application>
  <PresentationFormat>عرض على الشاشة (3:4)‏</PresentationFormat>
  <Paragraphs>28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مكائن وآلات زراعية   المدرس الدكتور مرتضى عبد العظيم عبد النبي  قسم المكائن والآلات الزراعية  كلية الزراعة  جامعة البصرة  البصرة  العراق  murtadha130@gmail.com </vt:lpstr>
      <vt:lpstr>المحاضرة الاولى  الساحبات الزراعية </vt:lpstr>
      <vt:lpstr>مقدمة </vt:lpstr>
      <vt:lpstr>الساحبات الزراعية </vt:lpstr>
      <vt:lpstr>ويمكن ايجاز وضائف الساحبات الزراعية بالنقاط التالية </vt:lpstr>
      <vt:lpstr>عرض تقديمي في PowerPoint</vt:lpstr>
      <vt:lpstr>الشروط الواجب توفرها في الساحبات الزراعية </vt:lpstr>
      <vt:lpstr>عرض تقديمي في PowerPoint</vt:lpstr>
      <vt:lpstr>الخلاصة </vt:lpstr>
      <vt:lpstr>اختبار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مكائن وآلات زراعية</dc:title>
  <dc:creator>acer</dc:creator>
  <cp:lastModifiedBy>acer</cp:lastModifiedBy>
  <cp:revision>9</cp:revision>
  <dcterms:created xsi:type="dcterms:W3CDTF">2019-01-29T20:25:21Z</dcterms:created>
  <dcterms:modified xsi:type="dcterms:W3CDTF">2019-01-30T19:57:53Z</dcterms:modified>
</cp:coreProperties>
</file>